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1"/>
  </p:notesMasterIdLst>
  <p:sldIdLst>
    <p:sldId id="636" r:id="rId2"/>
    <p:sldId id="558" r:id="rId3"/>
    <p:sldId id="559" r:id="rId4"/>
    <p:sldId id="677" r:id="rId5"/>
    <p:sldId id="680" r:id="rId6"/>
    <p:sldId id="678" r:id="rId7"/>
    <p:sldId id="562" r:id="rId8"/>
    <p:sldId id="565" r:id="rId9"/>
    <p:sldId id="566" r:id="rId10"/>
    <p:sldId id="567" r:id="rId11"/>
    <p:sldId id="665" r:id="rId12"/>
    <p:sldId id="570" r:id="rId13"/>
    <p:sldId id="571" r:id="rId14"/>
    <p:sldId id="577" r:id="rId15"/>
    <p:sldId id="578" r:id="rId16"/>
    <p:sldId id="580" r:id="rId17"/>
    <p:sldId id="579" r:id="rId18"/>
    <p:sldId id="581" r:id="rId19"/>
    <p:sldId id="679" r:id="rId20"/>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80"/>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BE87D5-9DD8-41B0-B252-47CC6DFB8E29}" v="2" dt="2024-02-14T03:13:31.43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83" autoAdjust="0"/>
    <p:restoredTop sz="74863" autoAdjust="0"/>
  </p:normalViewPr>
  <p:slideViewPr>
    <p:cSldViewPr snapToGrid="0" snapToObjects="1">
      <p:cViewPr varScale="1">
        <p:scale>
          <a:sx n="49" d="100"/>
          <a:sy n="49" d="100"/>
        </p:scale>
        <p:origin x="740" y="40"/>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78BE87D5-9DD8-41B0-B252-47CC6DFB8E29}"/>
    <pc:docChg chg="addSld modSld">
      <pc:chgData name="Mitchell Wand" userId="de9b44c55c049659" providerId="LiveId" clId="{78BE87D5-9DD8-41B0-B252-47CC6DFB8E29}" dt="2024-02-14T03:13:31.437" v="41"/>
      <pc:docMkLst>
        <pc:docMk/>
      </pc:docMkLst>
      <pc:sldChg chg="modSp add mod">
        <pc:chgData name="Mitchell Wand" userId="de9b44c55c049659" providerId="LiveId" clId="{78BE87D5-9DD8-41B0-B252-47CC6DFB8E29}" dt="2024-02-14T03:12:33.844" v="40" actId="20577"/>
        <pc:sldMkLst>
          <pc:docMk/>
          <pc:sldMk cId="3950482360" sldId="570"/>
        </pc:sldMkLst>
        <pc:spChg chg="mod">
          <ac:chgData name="Mitchell Wand" userId="de9b44c55c049659" providerId="LiveId" clId="{78BE87D5-9DD8-41B0-B252-47CC6DFB8E29}" dt="2024-02-14T03:12:33.844" v="40" actId="20577"/>
          <ac:spMkLst>
            <pc:docMk/>
            <pc:sldMk cId="3950482360" sldId="570"/>
            <ac:spMk id="482" creationId="{00000000-0000-0000-0000-000000000000}"/>
          </ac:spMkLst>
        </pc:spChg>
      </pc:sldChg>
      <pc:sldChg chg="add">
        <pc:chgData name="Mitchell Wand" userId="de9b44c55c049659" providerId="LiveId" clId="{78BE87D5-9DD8-41B0-B252-47CC6DFB8E29}" dt="2024-02-14T03:12:24.137" v="37"/>
        <pc:sldMkLst>
          <pc:docMk/>
          <pc:sldMk cId="3623289126" sldId="571"/>
        </pc:sldMkLst>
      </pc:sldChg>
      <pc:sldChg chg="modSp mod">
        <pc:chgData name="Mitchell Wand" userId="de9b44c55c049659" providerId="LiveId" clId="{78BE87D5-9DD8-41B0-B252-47CC6DFB8E29}" dt="2024-02-14T03:11:51.372" v="36" actId="20577"/>
        <pc:sldMkLst>
          <pc:docMk/>
          <pc:sldMk cId="2024362867" sldId="577"/>
        </pc:sldMkLst>
        <pc:spChg chg="mod">
          <ac:chgData name="Mitchell Wand" userId="de9b44c55c049659" providerId="LiveId" clId="{78BE87D5-9DD8-41B0-B252-47CC6DFB8E29}" dt="2024-02-14T03:11:51.372" v="36" actId="20577"/>
          <ac:spMkLst>
            <pc:docMk/>
            <pc:sldMk cId="2024362867" sldId="577"/>
            <ac:spMk id="626" creationId="{00000000-0000-0000-0000-000000000000}"/>
          </ac:spMkLst>
        </pc:spChg>
      </pc:sldChg>
      <pc:sldChg chg="add">
        <pc:chgData name="Mitchell Wand" userId="de9b44c55c049659" providerId="LiveId" clId="{78BE87D5-9DD8-41B0-B252-47CC6DFB8E29}" dt="2024-02-14T03:13:31.437" v="41"/>
        <pc:sldMkLst>
          <pc:docMk/>
          <pc:sldMk cId="81039764" sldId="665"/>
        </pc:sldMkLst>
      </pc:sldChg>
      <pc:sldChg chg="modSp mod">
        <pc:chgData name="Mitchell Wand" userId="de9b44c55c049659" providerId="LiveId" clId="{78BE87D5-9DD8-41B0-B252-47CC6DFB8E29}" dt="2024-02-14T03:11:30.152" v="34" actId="20577"/>
        <pc:sldMkLst>
          <pc:docMk/>
          <pc:sldMk cId="1786298898" sldId="678"/>
        </pc:sldMkLst>
        <pc:spChg chg="mod">
          <ac:chgData name="Mitchell Wand" userId="de9b44c55c049659" providerId="LiveId" clId="{78BE87D5-9DD8-41B0-B252-47CC6DFB8E29}" dt="2024-02-14T03:11:30.152" v="34" actId="20577"/>
          <ac:spMkLst>
            <pc:docMk/>
            <pc:sldMk cId="1786298898" sldId="678"/>
            <ac:spMk id="3" creationId="{8BB100BF-5E59-08E6-B414-BA80521CD2B4}"/>
          </ac:spMkLst>
        </pc:spChg>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endParaRPr lang="en-US" dirty="0"/>
          </a:p>
          <a:p>
            <a:endParaRPr dirty="0"/>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a:t>
            </a:r>
            <a:r>
              <a:rPr lang="en-US" dirty="0"/>
              <a:t>the Google File System, (</a:t>
            </a:r>
            <a:r>
              <a:rPr dirty="0"/>
              <a:t>GFS</a:t>
            </a:r>
            <a:r>
              <a:rPr lang="en-US" dirty="0"/>
              <a:t>):</a:t>
            </a:r>
            <a:r>
              <a:rPr dirty="0"/>
              <a:t>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04.</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those challenges has an implication on our system design. We can pick different high-level designs that will make different tradeoffs between the different challenges.</a:t>
            </a:r>
          </a:p>
          <a:p>
            <a:endParaRPr lang="en-US" dirty="0"/>
          </a:p>
          <a:p>
            <a:r>
              <a:rPr lang="en-US" dirty="0"/>
              <a:t>Here are a few framing questions that you should consider when thinking about how to design a distributed system. By choosing different distributed architectures, we can create systems that will have predictable answers to these questions.</a:t>
            </a:r>
          </a:p>
          <a:p>
            <a:endParaRPr lang="en-US" dirty="0"/>
          </a:p>
          <a:p>
            <a:r>
              <a:rPr lang="en-US" dirty="0"/>
              <a:t>&lt;read slide&gt;</a:t>
            </a:r>
          </a:p>
        </p:txBody>
      </p:sp>
    </p:spTree>
    <p:extLst>
      <p:ext uri="{BB962C8B-B14F-4D97-AF65-F5344CB8AC3E}">
        <p14:creationId xmlns:p14="http://schemas.microsoft.com/office/powerpoint/2010/main" val="150266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3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endParaRPr lang="en-US" dirty="0"/>
          </a:p>
          <a:p>
            <a:endParaRPr lang="en-US" dirty="0"/>
          </a:p>
          <a:p>
            <a:r>
              <a:rPr lang="en-US" dirty="0"/>
              <a:t>&lt;Ask students:&gt; Where do you think this architecture falls on the “how hard to operate” or “how hard to set up a development environment” scale? </a:t>
            </a:r>
            <a:endParaRPr dirty="0"/>
          </a:p>
        </p:txBody>
      </p:sp>
    </p:spTree>
    <p:extLst>
      <p:ext uri="{BB962C8B-B14F-4D97-AF65-F5344CB8AC3E}">
        <p14:creationId xmlns:p14="http://schemas.microsoft.com/office/powerpoint/2010/main" val="404968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normAutofit/>
          </a:bodyPr>
          <a:lstStyle>
            <a:lvl1pPr>
              <a:defRPr spc="-200"/>
            </a:lvl1pPr>
          </a:lstStyle>
          <a:p>
            <a:r>
              <a:rPr lang="en-US" sz="3600" dirty="0"/>
              <a:t>2. </a:t>
            </a:r>
            <a:r>
              <a:rPr sz="3600"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a:bodyPr>
          <a:lstStyle/>
          <a:p>
            <a:r>
              <a:rPr lang="en-US" sz="3600"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normAutofit/>
          </a:bodyPr>
          <a:lstStyle/>
          <a:p>
            <a:r>
              <a:rPr lang="en-US" sz="3600" dirty="0"/>
              <a:t>3. </a:t>
            </a:r>
            <a:r>
              <a:rPr sz="3600" dirty="0"/>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dirty="0"/>
              <a:t>Big Data (lots of </a:t>
            </a:r>
            <a:r>
              <a:rPr sz="600" b="1" dirty="0">
                <a:sym typeface="Helvetica"/>
              </a:rPr>
              <a:t>work</a:t>
            </a:r>
            <a:r>
              <a:rPr sz="600" dirty="0"/>
              <a:t>)</a:t>
            </a:r>
          </a:p>
        </p:txBody>
      </p:sp>
    </p:spTree>
    <p:extLst>
      <p:ext uri="{BB962C8B-B14F-4D97-AF65-F5344CB8AC3E}">
        <p14:creationId xmlns:p14="http://schemas.microsoft.com/office/powerpoint/2010/main" val="395048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normAutofit/>
          </a:bodyPr>
          <a:lstStyle/>
          <a:p>
            <a:r>
              <a:rPr sz="3600" dirty="0"/>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normAutofit/>
          </a:bodyPr>
          <a:lstStyle/>
          <a:p>
            <a:r>
              <a:rPr lang="en-US" sz="3600" dirty="0"/>
              <a:t>4. </a:t>
            </a:r>
            <a:r>
              <a:rPr sz="3600" dirty="0"/>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normAutofit/>
          </a:bodyPr>
          <a:lstStyle/>
          <a:p>
            <a:r>
              <a:rPr sz="3600" dirty="0"/>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36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3600" dirty="0"/>
              <a:t>Microservice Advantages</a:t>
            </a:r>
            <a:r>
              <a:rPr lang="en-US" sz="3600" dirty="0"/>
              <a:t> and Disadvantages</a:t>
            </a:r>
            <a:endParaRPr sz="36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normAutofit/>
          </a:bodyPr>
          <a:lstStyle/>
          <a:p>
            <a:r>
              <a:rPr sz="3600" dirty="0"/>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normAutofit/>
          </a:bodyPr>
          <a:lstStyle/>
          <a:p>
            <a:r>
              <a:rPr sz="3600"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normAutofit/>
          </a:bodyPr>
          <a:lstStyle/>
          <a:p>
            <a:r>
              <a:rPr lang="en-US" sz="3600"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471E-1244-E4E5-F832-71C8B4413627}"/>
              </a:ext>
            </a:extLst>
          </p:cNvPr>
          <p:cNvSpPr>
            <a:spLocks noGrp="1"/>
          </p:cNvSpPr>
          <p:nvPr>
            <p:ph type="title"/>
          </p:nvPr>
        </p:nvSpPr>
        <p:spPr/>
        <p:txBody>
          <a:bodyPr>
            <a:normAutofit/>
          </a:bodyPr>
          <a:lstStyle/>
          <a:p>
            <a:r>
              <a:rPr lang="en-US" sz="3600" dirty="0"/>
              <a:t>Questions to Ask About Distributed Architectures?</a:t>
            </a:r>
          </a:p>
        </p:txBody>
      </p:sp>
      <p:sp>
        <p:nvSpPr>
          <p:cNvPr id="3" name="Content Placeholder 2">
            <a:extLst>
              <a:ext uri="{FF2B5EF4-FFF2-40B4-BE49-F238E27FC236}">
                <a16:creationId xmlns:a16="http://schemas.microsoft.com/office/drawing/2014/main" id="{A596E0DE-0AC7-3645-9366-D9D87242564F}"/>
              </a:ext>
            </a:extLst>
          </p:cNvPr>
          <p:cNvSpPr>
            <a:spLocks noGrp="1"/>
          </p:cNvSpPr>
          <p:nvPr>
            <p:ph idx="1"/>
          </p:nvPr>
        </p:nvSpPr>
        <p:spPr>
          <a:xfrm>
            <a:off x="838200" y="1500160"/>
            <a:ext cx="10260106" cy="4351338"/>
          </a:xfrm>
        </p:spPr>
        <p:txBody>
          <a:bodyPr/>
          <a:lstStyle/>
          <a:p>
            <a:r>
              <a:rPr lang="en-US" dirty="0"/>
              <a:t>How many individual pieces can fail before the whole fails? Who is responsible for those pieces?</a:t>
            </a:r>
          </a:p>
          <a:p>
            <a:r>
              <a:rPr lang="en-US" dirty="0"/>
              <a:t>How complicated is it…</a:t>
            </a:r>
          </a:p>
          <a:p>
            <a:pPr lvl="1"/>
            <a:r>
              <a:rPr lang="en-US" dirty="0"/>
              <a:t>To operate?</a:t>
            </a:r>
          </a:p>
          <a:p>
            <a:pPr lvl="1"/>
            <a:r>
              <a:rPr lang="en-US" dirty="0"/>
              <a:t>To debug?</a:t>
            </a:r>
          </a:p>
          <a:p>
            <a:pPr lvl="1"/>
            <a:r>
              <a:rPr lang="en-US" dirty="0"/>
              <a:t>To set up a development environment?</a:t>
            </a:r>
          </a:p>
          <a:p>
            <a:r>
              <a:rPr lang="en-US" dirty="0"/>
              <a:t>How much CPU/RAM/bandwidth is needed to run it? (in total and per-node)</a:t>
            </a:r>
          </a:p>
          <a:p>
            <a:r>
              <a:rPr lang="en-US" dirty="0"/>
              <a:t>What is the strategy for increasing capacity?</a:t>
            </a:r>
          </a:p>
        </p:txBody>
      </p:sp>
      <p:sp>
        <p:nvSpPr>
          <p:cNvPr id="4" name="Slide Number Placeholder 3">
            <a:extLst>
              <a:ext uri="{FF2B5EF4-FFF2-40B4-BE49-F238E27FC236}">
                <a16:creationId xmlns:a16="http://schemas.microsoft.com/office/drawing/2014/main" id="{150F4081-5913-F9AC-67A5-37D058465B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29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normAutofit/>
          </a:bodyPr>
          <a:lstStyle/>
          <a:p>
            <a:r>
              <a:rPr lang="en-US" sz="3600"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3600" dirty="0"/>
              <a:t>1. </a:t>
            </a:r>
            <a:r>
              <a:rPr sz="36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normAutofit/>
          </a:bodyPr>
          <a:lstStyle/>
          <a:p>
            <a:r>
              <a:rPr sz="3600" dirty="0"/>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normAutofit/>
          </a:bodyPr>
          <a:lstStyle>
            <a:lvl1pPr>
              <a:defRPr spc="-200"/>
            </a:lvl1pPr>
          </a:lstStyle>
          <a:p>
            <a:r>
              <a:rPr sz="3600" dirty="0"/>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12004</TotalTime>
  <Words>2236</Words>
  <Application>Microsoft Office PowerPoint</Application>
  <PresentationFormat>Widescreen</PresentationFormat>
  <Paragraphs>258</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Helvetica</vt:lpstr>
      <vt:lpstr>Helvetica Light</vt:lpstr>
      <vt:lpstr>Helvetica Neue</vt:lpstr>
      <vt:lpstr>Verdana</vt:lpstr>
      <vt:lpstr>Wingdings</vt:lpstr>
      <vt:lpstr>Office Theme</vt:lpstr>
      <vt:lpstr>CS 4530: Fundamentals of Software Engineering  Module 11.1: Distributing Processing</vt:lpstr>
      <vt:lpstr>Learning Goals for this Lesson</vt:lpstr>
      <vt:lpstr>Distributed Software Architectures</vt:lpstr>
      <vt:lpstr>Review: Challenges of Distributed Systems</vt:lpstr>
      <vt:lpstr>Questions to Ask About Distributed Architectures?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A tiered architecture is like a layered architecture, only distributed</vt:lpstr>
      <vt:lpstr>3. Pipeline Architectures</vt:lpstr>
      <vt:lpstr>Pipeline Architectures</vt:lpstr>
      <vt:lpstr>4. 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84</cp:revision>
  <dcterms:modified xsi:type="dcterms:W3CDTF">2024-09-28T13:44:28Z</dcterms:modified>
</cp:coreProperties>
</file>